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1" r:id="rId4"/>
    <p:sldId id="260" r:id="rId5"/>
    <p:sldId id="262" r:id="rId6"/>
    <p:sldId id="263" r:id="rId7"/>
    <p:sldId id="264" r:id="rId8"/>
    <p:sldId id="268" r:id="rId9"/>
    <p:sldId id="265" r:id="rId10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1C1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" y="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/>
            <a:t>Are stores overpricing or underpricing their wine?</a:t>
          </a:r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0" dirty="0"/>
            <a:t>Are stores aware of the attributes used to describe their wine? Are they advertising those attributes clearly?</a:t>
          </a:r>
          <a:endParaRPr lang="en-US" sz="2200" i="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0" dirty="0"/>
            <a:t>Can we make wine suggestions to restaurants based on purchase history and menu?</a:t>
          </a:r>
          <a:endParaRPr lang="en-US" sz="2200" i="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</dgm:pt>
  </dgm:ptLst>
  <dgm:cxnLst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Are stores overpricing or underpricing their wine?</a:t>
          </a:r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0" kern="1200" dirty="0"/>
            <a:t>Are stores aware of the attributes used to describe their wine? Are they advertising those attributes clearly?</a:t>
          </a:r>
          <a:endParaRPr lang="en-US" sz="2200" i="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0" kern="1200" dirty="0"/>
            <a:t>Can we make wine suggestions to restaurants based on purchase history and menu?</a:t>
          </a:r>
          <a:endParaRPr lang="en-US" sz="2200" i="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png"/><Relationship Id="rId7" Type="http://schemas.openxmlformats.org/officeDocument/2006/relationships/image" Target="../media/image23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5, 2017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Bryan, Paige, </a:t>
            </a:r>
            <a:r>
              <a:rPr lang="en-US" sz="2000" b="1" dirty="0" err="1">
                <a:solidFill>
                  <a:srgbClr val="C00000"/>
                </a:solidFill>
              </a:rPr>
              <a:t>Fleder</a:t>
            </a:r>
            <a:r>
              <a:rPr lang="en-US" sz="2000" b="1" dirty="0">
                <a:solidFill>
                  <a:srgbClr val="C00000"/>
                </a:solidFill>
              </a:rPr>
              <a:t>, Meyappan, Aishwarya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+mn-ea"/>
              </a:rPr>
              <a:t>Around the world in grapey days</a:t>
            </a: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cs typeface="Arial" pitchFamily="34" charset="0"/>
              </a:rPr>
              <a:t>Evaluate the pricing structure of wines and recommend the reorganization of liquor stores based on similarities between wine varieties</a:t>
            </a:r>
            <a:endParaRPr lang="en-US" sz="1800" b="1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55659-BB9B-4FE4-AE34-5AC6BB3BC3DC}"/>
              </a:ext>
            </a:extLst>
          </p:cNvPr>
          <p:cNvSpPr/>
          <p:nvPr/>
        </p:nvSpPr>
        <p:spPr>
          <a:xfrm>
            <a:off x="1524000" y="1372748"/>
            <a:ext cx="899757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expert reviews be used to improve recommendations for liquor stores?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00821795"/>
              </p:ext>
            </p:extLst>
          </p:nvPr>
        </p:nvGraphicFramePr>
        <p:xfrm>
          <a:off x="909637" y="2577840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224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Arial" pitchFamily="34" charset="0"/>
              </a:rPr>
              <a:t>&lt;something about the dataset&gt;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Here are some key statistical highlights about the dataset being used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03BFB1-CD1F-4688-9CF6-6E123B86FCFF}"/>
              </a:ext>
            </a:extLst>
          </p:cNvPr>
          <p:cNvSpPr/>
          <p:nvPr/>
        </p:nvSpPr>
        <p:spPr>
          <a:xfrm>
            <a:off x="1848035" y="2315218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151k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Reviews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DA835E-2AEE-437B-BBE2-0CB1AC557590}"/>
              </a:ext>
            </a:extLst>
          </p:cNvPr>
          <p:cNvCxnSpPr/>
          <p:nvPr/>
        </p:nvCxnSpPr>
        <p:spPr>
          <a:xfrm>
            <a:off x="1865791" y="206362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7DEEBA-D332-406E-A48A-929D24885F56}"/>
              </a:ext>
            </a:extLst>
          </p:cNvPr>
          <p:cNvCxnSpPr/>
          <p:nvPr/>
        </p:nvCxnSpPr>
        <p:spPr>
          <a:xfrm>
            <a:off x="1848035" y="3951179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F5041E-209B-460A-9FF8-6BFA5DA3C086}"/>
              </a:ext>
            </a:extLst>
          </p:cNvPr>
          <p:cNvSpPr/>
          <p:nvPr/>
        </p:nvSpPr>
        <p:spPr>
          <a:xfrm>
            <a:off x="3997911" y="2315218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Wineries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E0B18DC-CDA8-4802-87E4-080145066B47}"/>
              </a:ext>
            </a:extLst>
          </p:cNvPr>
          <p:cNvSpPr/>
          <p:nvPr/>
        </p:nvSpPr>
        <p:spPr>
          <a:xfrm>
            <a:off x="6147787" y="2315218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632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Varieties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58834B-EF3B-462D-AC20-82F517D64DA0}"/>
              </a:ext>
            </a:extLst>
          </p:cNvPr>
          <p:cNvSpPr/>
          <p:nvPr/>
        </p:nvSpPr>
        <p:spPr>
          <a:xfrm>
            <a:off x="8297663" y="2315218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&lt;#&gt;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Attributes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5146F-9720-46B3-9CA2-ED6CBA886217}"/>
              </a:ext>
            </a:extLst>
          </p:cNvPr>
          <p:cNvSpPr txBox="1"/>
          <p:nvPr/>
        </p:nvSpPr>
        <p:spPr>
          <a:xfrm>
            <a:off x="1669409" y="4462943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Where?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E337E-50D8-4689-8954-B7CE3485114C}"/>
              </a:ext>
            </a:extLst>
          </p:cNvPr>
          <p:cNvSpPr txBox="1"/>
          <p:nvPr/>
        </p:nvSpPr>
        <p:spPr>
          <a:xfrm>
            <a:off x="1669409" y="5205538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What?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D19BC-7E01-4696-A842-C903A434B10B}"/>
              </a:ext>
            </a:extLst>
          </p:cNvPr>
          <p:cNvSpPr txBox="1"/>
          <p:nvPr/>
        </p:nvSpPr>
        <p:spPr>
          <a:xfrm>
            <a:off x="3196205" y="4462943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gathered from </a:t>
            </a:r>
            <a:r>
              <a:rPr lang="en-US" b="1" dirty="0" err="1">
                <a:solidFill>
                  <a:srgbClr val="C00000"/>
                </a:solidFill>
              </a:rPr>
              <a:t>WineEnthusiast</a:t>
            </a:r>
            <a:r>
              <a:rPr lang="en-US" b="1" dirty="0">
                <a:solidFill>
                  <a:srgbClr val="C00000"/>
                </a:solidFill>
              </a:rPr>
              <a:t>, one of the premier wine and spirits review and trade magazines</a:t>
            </a:r>
            <a:endParaRPr lang="x-none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6BB4F2-FC31-4212-B6F1-30BAE02C4496}"/>
              </a:ext>
            </a:extLst>
          </p:cNvPr>
          <p:cNvSpPr txBox="1"/>
          <p:nvPr/>
        </p:nvSpPr>
        <p:spPr>
          <a:xfrm>
            <a:off x="3196205" y="5205538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00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A four-step approach was 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45049E-32C0-42DA-85EA-04AEAC8831A6}"/>
              </a:ext>
            </a:extLst>
          </p:cNvPr>
          <p:cNvSpPr/>
          <p:nvPr/>
        </p:nvSpPr>
        <p:spPr>
          <a:xfrm>
            <a:off x="3414941" y="1375151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>
                <a:solidFill>
                  <a:schemeClr val="tx1"/>
                </a:solidFill>
              </a:rPr>
              <a:t>etc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</a:t>
            </a:r>
            <a:r>
              <a:rPr lang="en-US" altLang="zh-CN" sz="1600" dirty="0" err="1">
                <a:solidFill>
                  <a:schemeClr val="tx1"/>
                </a:solidFill>
              </a:rPr>
              <a:t>stopwords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49AF0C-0A12-4749-90F3-B1BB6F07AFAA}"/>
              </a:ext>
            </a:extLst>
          </p:cNvPr>
          <p:cNvSpPr/>
          <p:nvPr/>
        </p:nvSpPr>
        <p:spPr>
          <a:xfrm>
            <a:off x="2130367" y="264416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I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I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>
                <a:solidFill>
                  <a:schemeClr val="tx1"/>
                </a:solidFill>
              </a:rPr>
              <a:t>Vectorize</a:t>
            </a:r>
            <a:r>
              <a:rPr lang="en-IN" sz="1600" dirty="0">
                <a:solidFill>
                  <a:schemeClr val="tx1"/>
                </a:solidFill>
              </a:rPr>
              <a:t> each variety and calculate cosine similarities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E817D0-14C7-4A60-923E-9E1A1EB30205}"/>
              </a:ext>
            </a:extLst>
          </p:cNvPr>
          <p:cNvSpPr/>
          <p:nvPr/>
        </p:nvSpPr>
        <p:spPr>
          <a:xfrm>
            <a:off x="3414941" y="3951971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</a:rPr>
              <a:t>df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C14742F-6EF5-45F0-86C6-E2E02C80C3B3}"/>
              </a:ext>
            </a:extLst>
          </p:cNvPr>
          <p:cNvSpPr/>
          <p:nvPr/>
        </p:nvSpPr>
        <p:spPr>
          <a:xfrm>
            <a:off x="2130367" y="5259169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reco</a:t>
            </a:r>
            <a:r>
              <a:rPr lang="en-US" sz="1600" dirty="0">
                <a:solidFill>
                  <a:schemeClr val="tx1"/>
                </a:solidFill>
              </a:rPr>
              <a:t>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Reco</a:t>
            </a:r>
            <a:r>
              <a:rPr lang="en-US" sz="1600" dirty="0">
                <a:solidFill>
                  <a:schemeClr val="tx1"/>
                </a:solidFill>
              </a:rPr>
              <a:t> 2</a:t>
            </a: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:a16="http://schemas.microsoft.com/office/drawing/2014/main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2812549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:a16="http://schemas.microsoft.com/office/drawing/2014/main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4049818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:a16="http://schemas.microsoft.com/office/drawing/2014/main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5369403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:a16="http://schemas.microsoft.com/office/drawing/2014/main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2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Most frequent attributes used to describe types of wine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500" dirty="0">
                <a:cs typeface="Arial" pitchFamily="34" charset="0"/>
              </a:rPr>
              <a:t>Did description length vary by country?</a:t>
            </a:r>
            <a:endParaRPr lang="en-US" sz="15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175" y="3457575"/>
            <a:ext cx="204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What do these different colors mean?</a:t>
            </a:r>
          </a:p>
        </p:txBody>
      </p:sp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is the current pricing structure of 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56467"/>
            <a:ext cx="9747249" cy="53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US" sz="3200" i="1" dirty="0">
                <a:cs typeface="Arial" pitchFamily="34" charset="0"/>
              </a:rPr>
              <a:t>Are varieties of wine being described similarly?</a:t>
            </a:r>
          </a:p>
        </p:txBody>
      </p:sp>
      <p:pic>
        <p:nvPicPr>
          <p:cNvPr id="1026" name="Picture 2" descr="Image result for chardonnay">
            <a:extLst>
              <a:ext uri="{FF2B5EF4-FFF2-40B4-BE49-F238E27FC236}">
                <a16:creationId xmlns:a16="http://schemas.microsoft.com/office/drawing/2014/main" id="{6EF5D830-58F1-4F54-A66C-30D7D916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1" y="1250157"/>
            <a:ext cx="1406657" cy="4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vignon blanc">
            <a:extLst>
              <a:ext uri="{FF2B5EF4-FFF2-40B4-BE49-F238E27FC236}">
                <a16:creationId xmlns:a16="http://schemas.microsoft.com/office/drawing/2014/main" id="{012DDAC4-A3F8-4056-AAA4-2C5EB6D6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23" y="1040059"/>
            <a:ext cx="1319516" cy="2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ngiovese Grosso bottle">
            <a:extLst>
              <a:ext uri="{FF2B5EF4-FFF2-40B4-BE49-F238E27FC236}">
                <a16:creationId xmlns:a16="http://schemas.microsoft.com/office/drawing/2014/main" id="{3A72EEBC-2C65-4460-BC73-A0415E83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38" b="7740"/>
          <a:stretch/>
        </p:blipFill>
        <p:spPr bwMode="auto">
          <a:xfrm>
            <a:off x="9075606" y="3893871"/>
            <a:ext cx="2546350" cy="296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8A67EC0-D590-495A-98D1-DD8BB50F9AF5}"/>
              </a:ext>
            </a:extLst>
          </p:cNvPr>
          <p:cNvSpPr/>
          <p:nvPr/>
        </p:nvSpPr>
        <p:spPr>
          <a:xfrm>
            <a:off x="4304021" y="910251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noFill/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similarity: 0.831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Most similar attributes: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</a:rPr>
              <a:t>Acidity, Fruit, Citrus, Crisp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DD61CEB-4E64-4E78-8A07-2409C30D36CB}"/>
              </a:ext>
            </a:extLst>
          </p:cNvPr>
          <p:cNvSpPr/>
          <p:nvPr/>
        </p:nvSpPr>
        <p:spPr>
          <a:xfrm>
            <a:off x="4304021" y="3893870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noFill/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 .442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Least similar attributes: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Cherry, Apple, Berry, Spice </a:t>
            </a:r>
          </a:p>
        </p:txBody>
      </p:sp>
    </p:spTree>
    <p:extLst>
      <p:ext uri="{BB962C8B-B14F-4D97-AF65-F5344CB8AC3E}">
        <p14:creationId xmlns:p14="http://schemas.microsoft.com/office/powerpoint/2010/main" val="362505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What is average rating when each of these foods </a:t>
            </a:r>
            <a:r>
              <a:rPr lang="en-US" sz="3200" i="1">
                <a:cs typeface="Arial" pitchFamily="34" charset="0"/>
              </a:rPr>
              <a:t>are mentioned in the review?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Cheap Chow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Fancy Food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0.98 SD below the mean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0.72 SD 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0.64 SD 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0.53 SD 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0.74 SD above the 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0.52 SD above the 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0.36 SD above the 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398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等线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Paige McKenzie</cp:lastModifiedBy>
  <cp:revision>68</cp:revision>
  <dcterms:created xsi:type="dcterms:W3CDTF">2017-10-01T20:04:42Z</dcterms:created>
  <dcterms:modified xsi:type="dcterms:W3CDTF">2017-10-07T17:39:41Z</dcterms:modified>
</cp:coreProperties>
</file>